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576" r:id="rId3"/>
    <p:sldId id="530" r:id="rId4"/>
    <p:sldId id="444" r:id="rId5"/>
    <p:sldId id="532" r:id="rId6"/>
    <p:sldId id="490" r:id="rId7"/>
    <p:sldId id="559" r:id="rId8"/>
    <p:sldId id="626" r:id="rId9"/>
    <p:sldId id="622" r:id="rId10"/>
    <p:sldId id="612" r:id="rId11"/>
    <p:sldId id="613" r:id="rId12"/>
    <p:sldId id="625" r:id="rId13"/>
    <p:sldId id="614" r:id="rId14"/>
    <p:sldId id="603" r:id="rId15"/>
    <p:sldId id="588" r:id="rId16"/>
    <p:sldId id="591" r:id="rId17"/>
    <p:sldId id="607" r:id="rId18"/>
    <p:sldId id="617" r:id="rId19"/>
    <p:sldId id="611" r:id="rId20"/>
    <p:sldId id="627" r:id="rId21"/>
    <p:sldId id="606" r:id="rId22"/>
    <p:sldId id="616" r:id="rId23"/>
    <p:sldId id="592" r:id="rId24"/>
    <p:sldId id="608" r:id="rId25"/>
    <p:sldId id="585" r:id="rId26"/>
    <p:sldId id="623" r:id="rId27"/>
    <p:sldId id="529" r:id="rId28"/>
    <p:sldId id="620" r:id="rId29"/>
    <p:sldId id="443" r:id="rId30"/>
    <p:sldId id="466" r:id="rId31"/>
    <p:sldId id="467" r:id="rId32"/>
    <p:sldId id="619" r:id="rId33"/>
    <p:sldId id="62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7F"/>
    <a:srgbClr val="01C2C6"/>
    <a:srgbClr val="32CCD0"/>
    <a:srgbClr val="4472C4"/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1"/>
    <p:restoredTop sz="75869" autoAdjust="0"/>
  </p:normalViewPr>
  <p:slideViewPr>
    <p:cSldViewPr snapToGrid="0" showGuides="1">
      <p:cViewPr varScale="1">
        <p:scale>
          <a:sx n="125" d="100"/>
          <a:sy n="125" d="100"/>
        </p:scale>
        <p:origin x="20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44BA0-F329-3F86-A383-82B5A2A8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2C3E94-D740-C7DC-0A46-7B94726393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E6698-0A62-ADEF-EBC7-F7206838F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Don’t yet have OR metadata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Cancer: </a:t>
            </a:r>
            <a:r>
              <a:rPr lang="en-US" dirty="0" err="1">
                <a:solidFill>
                  <a:srgbClr val="FF0000"/>
                </a:solidFill>
              </a:rPr>
              <a:t>moreso</a:t>
            </a:r>
            <a:r>
              <a:rPr lang="en-US" dirty="0">
                <a:solidFill>
                  <a:srgbClr val="FF0000"/>
                </a:solidFill>
              </a:rPr>
              <a:t> what was available, not much melanoma at VM, + what’s treated with single class of checkpoint inhibitors + able to get large group size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</a:rPr>
              <a:t>ICI drug: </a:t>
            </a:r>
            <a:r>
              <a:rPr lang="en-US" dirty="0" err="1">
                <a:solidFill>
                  <a:srgbClr val="FF0000"/>
                </a:solidFill>
              </a:rPr>
              <a:t>moreso</a:t>
            </a:r>
            <a:r>
              <a:rPr lang="en-US" dirty="0">
                <a:solidFill>
                  <a:srgbClr val="FF0000"/>
                </a:solidFill>
              </a:rPr>
              <a:t> what was chosen by clinic (combination mostly for melanoma/more side effects too)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Lung approved 2</a:t>
            </a:r>
            <a:r>
              <a:rPr lang="en-US" baseline="30000" dirty="0">
                <a:solidFill>
                  <a:srgbClr val="FF0000"/>
                </a:solidFill>
              </a:rPr>
              <a:t>nd</a:t>
            </a:r>
            <a:r>
              <a:rPr lang="en-US" dirty="0">
                <a:solidFill>
                  <a:srgbClr val="FF0000"/>
                </a:solidFill>
              </a:rPr>
              <a:t> after melanoma for PD-1 blockade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Durvalumab/avelumab are anti-PDL1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67FC7-C256-39CD-1647-E0AEB28FE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2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59940-19FB-A830-9A10-8CA7951F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52E7B-BDF3-D322-3366-F41541F21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0C58A9-C168-F5FC-DA75-1A5039C68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/>
              <a:t>Sample collection was a group effort done by a lot of people, collected blood from patients and froze down PBMCs</a:t>
            </a:r>
          </a:p>
          <a:p>
            <a:pPr lvl="1"/>
            <a:r>
              <a:rPr lang="en-US" b="1" dirty="0"/>
              <a:t>I was handed dataset from Alice W!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Was frozen PBMCs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Mass cytometry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80 </a:t>
            </a:r>
            <a:r>
              <a:rPr lang="en-US" dirty="0" err="1"/>
              <a:t>reportables</a:t>
            </a:r>
            <a:r>
              <a:rPr lang="en-US" dirty="0"/>
              <a:t>* (</a:t>
            </a:r>
            <a:r>
              <a:rPr lang="en-US" dirty="0" err="1"/>
              <a:t>FlowJo</a:t>
            </a:r>
            <a:r>
              <a:rPr lang="en-US" dirty="0"/>
              <a:t>, Alice </a:t>
            </a:r>
            <a:r>
              <a:rPr lang="en-US" dirty="0" err="1"/>
              <a:t>Wiedeman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Alice used Astrolabe cytometry cloud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E1C9B-E9DB-380B-5EF0-59ABE5129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41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31449-9B51-FB58-2BBE-645BC7233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BA41FE-F0F0-833E-91E5-42F58DC48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E2E4C4-B4DF-12AA-0B40-DCD363A88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7A56F-36EF-8464-1D43-44D213ED99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59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D7DEC-D5EE-D729-53E1-5107786BC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019568-EF7E-9DFA-639B-939DD0808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3BE7C-F885-504E-12AA-B2496EF92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hypothesis that ICI-induced </a:t>
            </a:r>
            <a:r>
              <a:rPr lang="en-US" sz="4000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irAEs</a:t>
            </a: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, similar to flare-ups in patients with primary autoimmunity, are symptomatic exacerbations that occur in the context of a baseline dysregulated immune state unleashed by ICI treatment.</a:t>
            </a:r>
          </a:p>
          <a:p>
            <a:endParaRPr lang="en-US" sz="400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Specifically T cells: hypothesize that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freq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/phenotype of T cells specific for self-antigens predicts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. </a:t>
            </a:r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supported by 1) published studies showing that ICI therapy targets T cells, 2) emerging evidence that ICI therapy reverses T cell exhaustion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A5F60-07DD-C819-B079-7EFE874D6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04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C2AA6-A54D-13A9-B878-403E5F2F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E6170B-5A6F-F3A2-FE11-498BAC04F4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25C61-63C6-C971-394A-E4B0B12671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 Make sure to explain well: transformation, residuals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Transform necessary as many subsequent steps assume data is normal, also reduces unequal variance/skewness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Logit transforms 0-1 to –inf, inf to normalize data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likely overcorrecting but no better idea (yet)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7F545-E3AB-E3FD-F7EA-FE6E20144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74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3FB25-3298-525C-74FA-F809B6FB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FE497-9544-0A7B-311C-D66C17574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3A46-7357-CD9A-E0C8-94286807E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This is strongest single feature baseline result</a:t>
            </a: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CD56bright NK are abundant cytokine producers but only weakly cytotoxic before activation, PD1+ NK presumably more inhibited…, so these trends could sense with more active 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 more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and more inhibited  less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BUT that doesn’t really fit with longitudinal decrease in CD56bright of NK in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group…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CD56bright of NK result holds if including pleural effusion in pneumonitis group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3967-C453-7944-601F-93FC4E93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36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2823-4286-DDF8-A154-CA6EB56B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16198-1348-F65B-4C6B-3EA1F8603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941BE-8594-FFD4-EE00-D0EB0E7D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Supervised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Multiple decision trees to classify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Train model with subset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freqs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and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irAE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group 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Each decision tree makes splits based on random subsets of features/data, predictions combined through majority voting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Feature importances determined by how much each feature reduces prediction error across trees (features that consistently reduce error are more important, more influential in distinguishing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irAE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groups)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ROC AUC 0.83 for validation, 0.75 for test, accuracy/precision 0.66 for both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subsets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random forest modules may be more robust, maybe more recapitulated in other datasets... that can explain differences between them and original modules (more likely over fit)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subsets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B67C-0A0B-A954-5FF3-8465AA5B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4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A6D8A-3313-BDA4-E005-7F4DBF20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570321-DAB2-4D36-2C5D-58503E73AA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F18B8-083F-A35D-94A3-AAB023127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1E02C-7D1F-4060-7C2B-C69B4813E9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14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474B4-2674-C451-B957-A8FDD79D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CD0579-EA07-AB2D-44B7-8E67AE9F8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FB182-26C1-B8CD-95B7-B5F5CAFB3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may be unexpected… expected SCM to be associated with pathogenic autoimmunity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0A1F-AC37-B2C0-1705-1A416C629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382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3176-2942-B099-7B0A-EC2C97875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9CC46-605C-86BE-4384-EB5357B400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8BDDC0-A3A7-60F6-BC94-24E0AAFA9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~4% of randomly formed modules have similar/better separation in PCA space, so this equates to a Monte Carlo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pvalue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0.04 which means that the observed separation using the top module on the previous slide is not likely due to random chance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SCM subset most common in sets of 4 that hit significance, not surprisingly given it’s a borderline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itself…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826CA-855E-244A-0309-35F9A57B7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14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55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C7E17-FEF8-21E3-628F-DA3908831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A8EB89-BF8C-4664-7BBE-58E745C957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058C6-59AC-E560-B081-BB37DE5CC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subsets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subsets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5D9DB-A43C-C663-656D-DB326C52F5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543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D8F74-62AC-C307-FC2D-2933A9D3B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AA658-C7F2-B01E-A39A-2FDAF7F3D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317CD-459A-735A-878F-2A7D16591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 raising concern of overfitting to our data (i.e.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subsetting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subsets ~arbitrarily), but the non-specific subsets with literature evidence are perhaps more backed up here (less biased by noise)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showing PCs with p &lt; 0.05 for group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48AFD-8DF2-2A3A-3AAA-91E18669F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23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A0E9B-D2C3-58C2-3942-20DBD050C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6DFE38-DD1F-2573-D6D7-C377ED3E48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1091C-9740-0681-A86F-E26D7A0FAF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5F90F-C735-1D3F-23DB-CD328990F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074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9431-D01B-C0CC-CDAB-8719251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CF392-ED0D-9A93-9887-159C3995EB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DC1F4C-C906-B995-14E5-666FEB2DB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model fit improves with interaction term (which ANOVA is testing), that means that the effect of time on ICI on subset frequency is different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Null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without interaction (i.e., the simpler model) fits the data as well as the model with the interaction.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Alternative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 the interaction term fits the data significantly better than the model without it, suggesting that the effect of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days_from_baseline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differs between groups.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REML (Restricted Maximum Likelihood) is a statistical technique used for parameter estimation, particularly in mixed-effects models and generalized additive models (GAMs)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2ECA8-1659-726B-19D0-4FD75C3B0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8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E7C44-D6B4-7DDA-39BD-65877D2B6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ECC47F-1C12-D95F-1D5E-F75D3725D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42DB84-6123-48AB-5C26-0C9B355FF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Most robust longitudinal result</a:t>
            </a: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matches finding from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Kovacsovics-Bankowski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et al. J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Immunother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Cancer. 2024 (lower CD56high NK of non-gran in patients at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max), surprisingly despite their cohort was mostly not pulmonary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was mostly melanoma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020C2-A6F6-B40A-DCAA-EADE7B89F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646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B807E-11FD-5DB0-BB5E-F333E31B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A702EC-1EFD-3CAF-634B-9CE0ABCFA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CC300-4F75-C5AB-1C93-4BBEC995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irAE</a:t>
            </a:r>
            <a:r>
              <a:rPr lang="en-US" dirty="0"/>
              <a:t>-type-specific subsets, like CD56bright/PD1+ of NK for pneumonitis (and SCM of </a:t>
            </a:r>
            <a:r>
              <a:rPr lang="en-US" dirty="0" err="1"/>
              <a:t>Tconv</a:t>
            </a:r>
            <a:r>
              <a:rPr lang="en-US" dirty="0"/>
              <a:t> being more general maybe for combined </a:t>
            </a:r>
            <a:r>
              <a:rPr lang="en-US" dirty="0" err="1"/>
              <a:t>irAE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Cancer types important, as that (in addition to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types) will likely help explain differences in results between here/public reports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memory CD4 T cells may be more predictive in patients with melanoma while CD8 effecter T cells </a:t>
            </a:r>
            <a:r>
              <a:rPr lang="en-US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maye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 be more associated with a lung cancer population)</a:t>
            </a:r>
          </a:p>
          <a:p>
            <a:endParaRPr lang="en-US" b="0" i="0" u="none" strike="noStrike" dirty="0">
              <a:solidFill>
                <a:srgbClr val="1B1B1B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52565-3904-2871-E2F9-3E0981137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53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9F44-C8A0-6AC4-7D5B-FAE25F148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4C35A-F427-013F-B6FA-3D0B2E3B2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5667-4E69-3C58-FCCB-58DB76587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Changes in PD-1+ cells being here (potentially) signaling changes, chemokine production changes, recruitment signal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And maybe higher baseline levels means larger reservoir to traffic out and cause damage?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429E6-4B1A-C7A2-731A-D81381845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908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IMPACD stage 2 gating is what I am referring to I believe for more granular subsets: 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performs exhaustive permutational analysis of all markers. This resembles what we just did for stage 1, but instead of stopping after the first node, in stage 2 we will keep adding more and more nodes until a specified depth is reached. </a:t>
            </a:r>
            <a:endParaRPr lang="en-US" dirty="0"/>
          </a:p>
          <a:p>
            <a:endParaRPr lang="en-US" dirty="0"/>
          </a:p>
          <a:p>
            <a:r>
              <a:rPr lang="en-US" dirty="0"/>
              <a:t>Alice W. working on single-param gates to send my way</a:t>
            </a:r>
          </a:p>
          <a:p>
            <a:endParaRPr lang="en-US" dirty="0"/>
          </a:p>
          <a:p>
            <a:r>
              <a:rPr lang="en-US" dirty="0"/>
              <a:t>Public data test is likely ~complicated by needing similar cohorts to see same effects</a:t>
            </a:r>
          </a:p>
          <a:p>
            <a:endParaRPr lang="en-US" dirty="0"/>
          </a:p>
          <a:p>
            <a:r>
              <a:rPr lang="en-US" b="1" dirty="0"/>
              <a:t>But public data test would be very important given concerns of overfitting… for the module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CDFF8-A9FA-5A10-C666-BFB06DB66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B73424-8602-8D73-8B51-152F9D35C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755058-07BA-EAA2-65C0-FA60B8ED3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centroids of autoimmune and baseline cancer data (for 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groups) in original high dimensional space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lines from baseline cancer centroids (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ones) to/through autoimmune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patient for each longitudinal sample, draw line from their baseline group centroid to that data point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component of those lines (step 4) in baseline-AID line (step 3), more positive meaning more in direction of AID immunotype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Longitudinal data, draw schedule: visits 2/3 after 1</a:t>
            </a:r>
            <a:r>
              <a:rPr lang="en-US" baseline="30000" dirty="0"/>
              <a:t>st</a:t>
            </a:r>
            <a:r>
              <a:rPr lang="en-US" dirty="0"/>
              <a:t>/2</a:t>
            </a:r>
            <a:r>
              <a:rPr lang="en-US" baseline="30000" dirty="0"/>
              <a:t>nd</a:t>
            </a:r>
            <a:r>
              <a:rPr lang="en-US" dirty="0"/>
              <a:t> infusion (ICI)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we’re doing projection of vector from cancer baseline centroid to longitudinal point, projection of that onto vector from centroid of baseline cancer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09550-7E64-41EC-9B73-8692548F06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30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Script: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Immune checkpoint molecules are ligand-receptor pairs that exert stimulatory or inhibitory effects on the immune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Inhibitory checkpoints are crucial for maintaining self-tolerance and modulating the duration and magnitude of the immune response to minimize tissue damage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CTLA-4 and PD-1/PD-L1 are the most widely studied inhibitory checkpoint molecules.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CTLA-4 outcompetes CD28 (costimulatory receptor) for B7-1/2 ligands on APCs to increase threshold for T cell activation (i.e. reduces immune responses to weak antigens, self/tumor)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PD-1 expressed by activated/induced T cells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; this checkpoint prevents inappropriate overactivation and limits duration of T cell activation</a:t>
            </a:r>
            <a:endParaRPr lang="en-US" b="0" i="0" u="none" strike="noStrike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98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3C61E-00F3-0C88-497C-ED27F5C6F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D05CE-E6E2-4788-9628-69C1FEA0F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2AC61-9BE9-7B2C-AB15-4979AE3A2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ICIs block inhibitory molecules that regulate T cells, releasing tumor-specific T cells to destroy tumor targets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Clinical success of ICI, but only effective in some patients (~20-50% response rates)</a:t>
            </a:r>
            <a:endParaRPr lang="en-US" b="0" i="0" u="none" strike="noStrike" dirty="0">
              <a:solidFill>
                <a:srgbClr val="222222"/>
              </a:solidFill>
              <a:effectLst/>
              <a:latin typeface="Merriweather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38D8E-2ADE-1AE6-97DD-56BD516B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921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1CF56-713B-0CE6-E9A9-02B4A77E1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D65545-DFBF-1453-B89C-27C04330F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892238-646B-5179-8C0F-DD1A691F7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Association of checkpoint inhibitor-induced toxic effects with shared cancer and tissue antigens in non-small cell lung cancer: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associated with response to therapy (also can cite Association of vitiligo with tumor response in patients with metastatic melanoma treated with pembrolizumab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also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Nivolumab in resected and unresectable metastatic melanoma: characteristics of immune-related adverse events and association with outcomes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Characterization of anti-cancer immune response associated with immune-related adverse events in patients with kidney cancer (meeting abstract)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more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ICB responders, not a new finding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A0F7B-BD00-2575-CC59-2157A1FE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969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74074-E191-30B5-E965-50DB35531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28ED5-3B1E-5D62-6699-532E3EED5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336D94-F8C1-CA22-FA3F-C0F92838B1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Biomarkers associated with </a:t>
            </a:r>
            <a:r>
              <a:rPr lang="en-US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have also been described, including IL-17 levels, gene expression signatures and levels of eosinophils, but hard to predict specifically from pre-therapy data</a:t>
            </a:r>
          </a:p>
          <a:p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An AUC of 0.5 suggests no discrimination (equivalent to random guessing), while an AUC of 1 indicates perfect discrimination (for predicting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irAE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)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E4C15-21F2-2BD0-D2B8-923A4EEAA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7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A0FD9-3F0F-DD5D-AF6A-9F5236654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471E2-4DF7-12CC-3A5E-89C43D9E3E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2DB21-97D8-61FC-098C-0A4500A29B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40C36-F4B0-56D9-71D1-310FEC765B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736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3319E-A759-FE17-0D70-0B01CB659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D3F6E4-24E2-2D6A-92C0-BD6E37B519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BCB869-BD93-FC9B-751F-01521F7B0E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NOT SIGNIFICANT, BUT MAY BE INTERESTING NONTHELESS?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And the fact that you can see returning to baseline in the late timepoint data makes sense I think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positive means closer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B8ED53-CEF9-14CD-716C-DB49009AEF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117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However, ICIs also release self-specific T cells to destroy self-targets (breach of self-tolerance), resulting in </a:t>
            </a: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autoimmune-like inflammatory pathologies (more transient, faster kinetics than autoimmune conditions)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are heterogeneous (organ-target), and have sometimes been associated with favorable response to ICI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affect quality of life AND can necessitate discontinuation of ICI which prevents full benefit of ICI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individuals with preexisting autoimmune disease flare when treated with ICI</a:t>
            </a:r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17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208C9-54B2-73D3-E39C-0D740D16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EC8830-AD6B-77D2-7BEF-761329BFE5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55E9F-F23B-1A9B-2A6F-9E81B42A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Autoimmune toxicity occurs in up to 60% of patients treated with immune checkpoint inhibitor (ICI)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Ipilimumab: CTLA-4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Pembrolizumab/nivolumab: PD-1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1E4E8-0D0A-75A0-EB64-88CB0C9457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75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45228-0194-9F96-2578-3B716CE6C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96A63-D01D-CECC-AC1E-AC6C79C7CC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16675-8909-AF09-61BF-22073A734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/>
              <a:t>Shared antigens between tumor and self </a:t>
            </a:r>
            <a:r>
              <a:rPr lang="en-US" sz="1200" dirty="0">
                <a:sym typeface="Wingdings" pitchFamily="2" charset="2"/>
              </a:rPr>
              <a:t> cross-reactivity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Some tissues directly express immune checkpoint ligands (</a:t>
            </a:r>
            <a:r>
              <a:rPr lang="en-US" sz="1200" dirty="0" err="1">
                <a:sym typeface="Wingdings" pitchFamily="2" charset="2"/>
              </a:rPr>
              <a:t>moreso</a:t>
            </a:r>
            <a:r>
              <a:rPr lang="en-US" sz="1200" dirty="0">
                <a:sym typeface="Wingdings" pitchFamily="2" charset="2"/>
              </a:rPr>
              <a:t> for pituitary expression of CTLA-4)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Activated T cells can release inflammatory mediators that can damage normal tissues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Autoantibody production associated with </a:t>
            </a:r>
            <a:r>
              <a:rPr lang="en-US" sz="1200" dirty="0" err="1">
                <a:sym typeface="Wingdings" pitchFamily="2" charset="2"/>
              </a:rPr>
              <a:t>irAE</a:t>
            </a:r>
            <a:r>
              <a:rPr lang="en-US" sz="1200" dirty="0">
                <a:sym typeface="Wingdings" pitchFamily="2" charset="2"/>
              </a:rPr>
              <a:t> risk (autoantibodies present ~50% of time for </a:t>
            </a:r>
            <a:r>
              <a:rPr lang="en-US" sz="1200" dirty="0" err="1">
                <a:sym typeface="Wingdings" pitchFamily="2" charset="2"/>
              </a:rPr>
              <a:t>irAEs</a:t>
            </a:r>
            <a:r>
              <a:rPr lang="en-US" sz="1200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>
                <a:sym typeface="Wingdings" pitchFamily="2" charset="2"/>
              </a:rPr>
              <a:t>ICIs can induce more diverse T/B cell repertoires as well as promote their activation/proliferation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ym typeface="Wingdings" pitchFamily="2" charset="2"/>
              </a:rPr>
              <a:t>T cells absolutely implicated in </a:t>
            </a:r>
            <a:r>
              <a:rPr lang="en-US" sz="1200" b="1" dirty="0" err="1">
                <a:sym typeface="Wingdings" pitchFamily="2" charset="2"/>
              </a:rPr>
              <a:t>irAE</a:t>
            </a:r>
            <a:r>
              <a:rPr lang="en-US" sz="1200" b="1" dirty="0">
                <a:sym typeface="Wingdings" pitchFamily="2" charset="2"/>
              </a:rPr>
              <a:t> development (clonal expansions of CD8s prior to severe </a:t>
            </a:r>
            <a:r>
              <a:rPr lang="en-US" sz="1200" b="1" dirty="0" err="1">
                <a:sym typeface="Wingdings" pitchFamily="2" charset="2"/>
              </a:rPr>
              <a:t>irAEs</a:t>
            </a:r>
            <a:r>
              <a:rPr lang="en-US" sz="1200" b="1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sym typeface="Wingdings" pitchFamily="2" charset="2"/>
              </a:rPr>
              <a:t>Premise: 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cell responses to tumor and autoantigens are predictive of response to ICI therapy and/or </a:t>
            </a:r>
            <a:r>
              <a:rPr lang="en-US" sz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supported by 1) published studies showing that ICI therapy targets T cells and 2) emerging evidence that ICI therapy reverses T cell exhaustion</a:t>
            </a:r>
            <a:endParaRPr lang="en-US" sz="1200" b="1" dirty="0">
              <a:sym typeface="Wingdings" pitchFamily="2" charset="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 startAt="6"/>
              <a:tabLst/>
              <a:defRPr/>
            </a:pPr>
            <a:r>
              <a:rPr lang="en-US" sz="1200" dirty="0"/>
              <a:t>Certain microbiome species can shift immune response to pro/anti-inflammatory to induce/resist </a:t>
            </a:r>
            <a:r>
              <a:rPr lang="en-US" sz="1200" dirty="0" err="1"/>
              <a:t>irAEs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B7109-0F14-F811-22D3-87BE667BC7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37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C0CCA-4CBC-466C-AE64-2795A1B0A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9FAF8-1267-F1A8-82FF-64C49A207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D880F-8914-56B4-E3AA-A22657B9C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Literature has exploded since we started collecting samples</a:t>
            </a:r>
            <a:endParaRPr lang="en-US" sz="12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 cell characteristics associated with toxicity to immune checkpoint blockade in patients with melanoma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BASELINE </a:t>
            </a: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activated CD4 effector memory T abundance and TCR diversity associated with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</a:t>
            </a: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4877E-6693-A6A2-7387-4C417E2FD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33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76B55-DF95-80CA-1D3E-AF081505B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BAA7D2-EAAF-D445-AB69-6138F806E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7C7068-3249-7A51-9B61-A335465E8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Goal of course is to keep OR while minimizing </a:t>
            </a:r>
            <a:r>
              <a:rPr lang="en-US" dirty="0" err="1">
                <a:solidFill>
                  <a:srgbClr val="FF0000"/>
                </a:solidFill>
              </a:rPr>
              <a:t>irAEs</a:t>
            </a:r>
            <a:r>
              <a:rPr lang="en-US" dirty="0">
                <a:solidFill>
                  <a:srgbClr val="FF0000"/>
                </a:solidFill>
              </a:rPr>
              <a:t>, but that could be difficult given possible correlation/association, want to distinguish between the two…</a:t>
            </a:r>
            <a:endParaRPr lang="en-US" sz="12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/>
              <a:t>Association would make sense with unleashing of previously restrained T cells… and possible shared antigens between tumor and self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/>
              <a:t>Association may be more supported in cases of PD1-blockade not for CTLA-4 blockade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E7E131-CB73-02F9-0383-E17762AAD9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31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013F4-E30F-B659-1361-9C30E41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B944EA-63ED-CA64-7F56-17B30D6F2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B2D9F8-8AE4-6D22-73D1-F0DD14C66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FB552-3662-45B1-0F51-9504E90AA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6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Identifying immune cell subsets associated with immune-related adverse event (</a:t>
            </a:r>
            <a:r>
              <a:rPr lang="en-US" sz="4400" dirty="0" err="1"/>
              <a:t>irAE</a:t>
            </a:r>
            <a:r>
              <a:rPr lang="en-US" sz="4400" dirty="0"/>
              <a:t>)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12-19-2024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53B4A3-F41E-A251-9246-24592050EE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A9A39-3909-FF14-1D48-F1B55510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AD2EC1-5CF1-3232-70F2-655697E2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584" y="0"/>
            <a:ext cx="6471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47CE7-435B-7A19-39DE-25749C18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5706978" cy="1620085"/>
          </a:xfrm>
        </p:spPr>
        <p:txBody>
          <a:bodyPr>
            <a:normAutofit/>
          </a:bodyPr>
          <a:lstStyle/>
          <a:p>
            <a:r>
              <a:rPr lang="en-US" dirty="0"/>
              <a:t>ICI cohort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8D561E-6802-F994-6AEC-6F52A5BE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5110909" cy="4623402"/>
          </a:xfrm>
        </p:spPr>
        <p:txBody>
          <a:bodyPr>
            <a:normAutofit/>
          </a:bodyPr>
          <a:lstStyle/>
          <a:p>
            <a:r>
              <a:rPr lang="en-US" dirty="0"/>
              <a:t>mostly lung/urinary tract primary cancers</a:t>
            </a:r>
          </a:p>
          <a:p>
            <a:r>
              <a:rPr lang="en-US" dirty="0"/>
              <a:t>almost exclusively treated with anti PD-1</a:t>
            </a:r>
          </a:p>
          <a:p>
            <a:r>
              <a:rPr lang="en-US" dirty="0"/>
              <a:t>skin, thyroid </a:t>
            </a:r>
            <a:r>
              <a:rPr lang="en-US" dirty="0" err="1"/>
              <a:t>irAEs</a:t>
            </a:r>
            <a:r>
              <a:rPr lang="en-US" dirty="0"/>
              <a:t> well-represented</a:t>
            </a:r>
          </a:p>
          <a:p>
            <a:r>
              <a:rPr lang="en-US" dirty="0"/>
              <a:t>most </a:t>
            </a:r>
            <a:r>
              <a:rPr lang="en-US" dirty="0" err="1"/>
              <a:t>irAEs</a:t>
            </a:r>
            <a:r>
              <a:rPr lang="en-US" dirty="0"/>
              <a:t> arise within 1-2 months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389D0-C1E1-36A0-3962-9B410C550CD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5271E-5C53-9EF9-C112-D9E3A498C956}"/>
              </a:ext>
            </a:extLst>
          </p:cNvPr>
          <p:cNvSpPr txBox="1"/>
          <p:nvPr/>
        </p:nvSpPr>
        <p:spPr>
          <a:xfrm>
            <a:off x="2697844" y="6461657"/>
            <a:ext cx="384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Clinical teams at VM, SCCA, U. of Texas</a:t>
            </a:r>
          </a:p>
        </p:txBody>
      </p:sp>
    </p:spTree>
    <p:extLst>
      <p:ext uri="{BB962C8B-B14F-4D97-AF65-F5344CB8AC3E}">
        <p14:creationId xmlns:p14="http://schemas.microsoft.com/office/powerpoint/2010/main" val="22135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4FEC5-7CE1-0D0F-676A-F44E6A0A4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A1D3E78-76ED-F1C9-CBC2-160E95CB5B95}"/>
              </a:ext>
            </a:extLst>
          </p:cNvPr>
          <p:cNvGrpSpPr/>
          <p:nvPr/>
        </p:nvGrpSpPr>
        <p:grpSpPr>
          <a:xfrm>
            <a:off x="968943" y="519794"/>
            <a:ext cx="11148461" cy="6338206"/>
            <a:chOff x="968943" y="519794"/>
            <a:chExt cx="11148461" cy="633820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F9EF872-699E-339F-72F1-A22EC605F6F1}"/>
                </a:ext>
              </a:extLst>
            </p:cNvPr>
            <p:cNvGrpSpPr/>
            <p:nvPr/>
          </p:nvGrpSpPr>
          <p:grpSpPr>
            <a:xfrm>
              <a:off x="968943" y="519794"/>
              <a:ext cx="11148461" cy="6338206"/>
              <a:chOff x="968943" y="519794"/>
              <a:chExt cx="11148461" cy="633820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8DE3A82-2A49-8238-A091-F15444F1E8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9917" y="1359814"/>
                <a:ext cx="8367487" cy="5498186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679C93E-F11D-6807-B4B2-05119E89B9A9}"/>
                  </a:ext>
                </a:extLst>
              </p:cNvPr>
              <p:cNvSpPr/>
              <p:nvPr/>
            </p:nvSpPr>
            <p:spPr>
              <a:xfrm>
                <a:off x="3049604" y="519794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45EC32D-208B-3BB2-A63B-7C3D964A1F15}"/>
                  </a:ext>
                </a:extLst>
              </p:cNvPr>
              <p:cNvSpPr/>
              <p:nvPr/>
            </p:nvSpPr>
            <p:spPr>
              <a:xfrm>
                <a:off x="968943" y="4108907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9E2F29D-ECC7-D334-10BE-BC0F7C771FBC}"/>
                </a:ext>
              </a:extLst>
            </p:cNvPr>
            <p:cNvSpPr/>
            <p:nvPr/>
          </p:nvSpPr>
          <p:spPr>
            <a:xfrm>
              <a:off x="6561157" y="4629753"/>
              <a:ext cx="765461" cy="3979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E093E7-CE22-1E92-7624-7EC603F34890}"/>
                </a:ext>
              </a:extLst>
            </p:cNvPr>
            <p:cNvSpPr/>
            <p:nvPr/>
          </p:nvSpPr>
          <p:spPr>
            <a:xfrm>
              <a:off x="6406138" y="4736065"/>
              <a:ext cx="765461" cy="14688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AD6490-AC82-4BA3-7592-AE9CD8BE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02951" cy="1620085"/>
          </a:xfrm>
        </p:spPr>
        <p:txBody>
          <a:bodyPr>
            <a:normAutofit/>
          </a:bodyPr>
          <a:lstStyle/>
          <a:p>
            <a:r>
              <a:rPr lang="en-US" dirty="0"/>
              <a:t>Analyzing immune cell populations in the periphery with </a:t>
            </a:r>
            <a:r>
              <a:rPr lang="en-US" dirty="0" err="1"/>
              <a:t>CyTOF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E8CAEE-40D5-989B-8F05-2BCC95D4D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7741"/>
            <a:ext cx="9922844" cy="4254950"/>
          </a:xfrm>
        </p:spPr>
        <p:txBody>
          <a:bodyPr>
            <a:normAutofit/>
          </a:bodyPr>
          <a:lstStyle/>
          <a:p>
            <a:r>
              <a:rPr lang="en-US" dirty="0"/>
              <a:t>Broad subsets (T, B, NK, monocytes…)</a:t>
            </a:r>
          </a:p>
          <a:p>
            <a:r>
              <a:rPr lang="en-US" dirty="0"/>
              <a:t>Memory subsets of T/B cells</a:t>
            </a:r>
          </a:p>
          <a:p>
            <a:r>
              <a:rPr lang="en-US" dirty="0"/>
              <a:t>Special CD4/CD8 subsets</a:t>
            </a:r>
          </a:p>
          <a:p>
            <a:r>
              <a:rPr lang="en-US" dirty="0"/>
              <a:t>PD1</a:t>
            </a:r>
            <a:r>
              <a:rPr lang="en-US" baseline="30000" dirty="0"/>
              <a:t>+</a:t>
            </a:r>
            <a:r>
              <a:rPr lang="en-US" dirty="0"/>
              <a:t> T/B/NK, PDL1</a:t>
            </a:r>
            <a:r>
              <a:rPr lang="en-US" baseline="30000" dirty="0"/>
              <a:t>+</a:t>
            </a:r>
            <a:r>
              <a:rPr lang="en-US" dirty="0"/>
              <a:t> (monocytes)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E1F3C4-79A7-1C6C-8311-7245C3D62807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FE5ACE-CCEB-25D1-BEB8-5C9B9DB20F7F}"/>
              </a:ext>
            </a:extLst>
          </p:cNvPr>
          <p:cNvSpPr txBox="1"/>
          <p:nvPr/>
        </p:nvSpPr>
        <p:spPr>
          <a:xfrm>
            <a:off x="4082485" y="6488668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Alice </a:t>
            </a:r>
            <a:r>
              <a:rPr lang="en-US" dirty="0" err="1"/>
              <a:t>Wiedeman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36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E2FCF-92F7-F59A-37B1-49D61E0E2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AEB2-F677-1DE0-C04D-9F1D4FE9D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02951" cy="1620085"/>
          </a:xfrm>
        </p:spPr>
        <p:txBody>
          <a:bodyPr>
            <a:normAutofit/>
          </a:bodyPr>
          <a:lstStyle/>
          <a:p>
            <a:r>
              <a:rPr lang="en-US" dirty="0"/>
              <a:t>Gating 80 specific immune cell subsets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01C12-D705-6631-D377-C9978322D78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01C74DD-7237-6502-AB3E-40CB8D8C7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0" b="40123"/>
          <a:stretch/>
        </p:blipFill>
        <p:spPr>
          <a:xfrm>
            <a:off x="1384890" y="1681207"/>
            <a:ext cx="8829463" cy="470965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80D54F-ADC4-A9BD-7CAF-761604FBC634}"/>
              </a:ext>
            </a:extLst>
          </p:cNvPr>
          <p:cNvSpPr txBox="1"/>
          <p:nvPr/>
        </p:nvSpPr>
        <p:spPr>
          <a:xfrm>
            <a:off x="4082485" y="6488668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Alice </a:t>
            </a:r>
            <a:r>
              <a:rPr lang="en-US" dirty="0" err="1"/>
              <a:t>Wiedeman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033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E1E51-E78A-32BD-4BED-1B93DA1C9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4966-0407-98A5-86D4-E7391C53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A1A237-3C3F-ABBD-B789-3A4AE1D41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Identify immune cell biomarkers that predict </a:t>
            </a:r>
            <a:r>
              <a:rPr lang="en-US" b="1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1A1C2-89EB-EC93-EBA1-6FF74FDDC48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98541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C1AFB-B280-E90E-C6FB-6F16E1238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719C8-55A8-0371-1B5B-6B15D487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25487" cy="1620085"/>
          </a:xfrm>
        </p:spPr>
        <p:txBody>
          <a:bodyPr>
            <a:normAutofit/>
          </a:bodyPr>
          <a:lstStyle/>
          <a:p>
            <a:r>
              <a:rPr lang="en-US" dirty="0"/>
              <a:t>Methods for processing gated data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79BE06-D103-F653-55A9-39E7809FF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5213872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9 subsets with high technical variation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Transform percent of parent data to be more normally distributed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Regress out effect of batch: run linear model for each of 71 remaining subsets, take residuals as batch-corrected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304D-B96C-2E72-9EB6-9D40A4466E01}"/>
              </a:ext>
            </a:extLst>
          </p:cNvPr>
          <p:cNvSpPr txBox="1"/>
          <p:nvPr/>
        </p:nvSpPr>
        <p:spPr>
          <a:xfrm>
            <a:off x="6417913" y="2054669"/>
            <a:ext cx="2474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Pre-regressing out batch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4AD210-995F-1665-BDDF-58C63C8EDFF3}"/>
              </a:ext>
            </a:extLst>
          </p:cNvPr>
          <p:cNvSpPr txBox="1"/>
          <p:nvPr/>
        </p:nvSpPr>
        <p:spPr>
          <a:xfrm>
            <a:off x="7199895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40EFC4-B658-7AC4-A02C-C4D85D23A186}"/>
              </a:ext>
            </a:extLst>
          </p:cNvPr>
          <p:cNvSpPr txBox="1"/>
          <p:nvPr/>
        </p:nvSpPr>
        <p:spPr>
          <a:xfrm>
            <a:off x="10443483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05625-07C0-17BA-3C6D-8755292ED0EF}"/>
              </a:ext>
            </a:extLst>
          </p:cNvPr>
          <p:cNvSpPr txBox="1"/>
          <p:nvPr/>
        </p:nvSpPr>
        <p:spPr>
          <a:xfrm>
            <a:off x="1339911" y="6079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</a:t>
            </a:r>
            <a:r>
              <a:rPr lang="en-US" dirty="0" err="1"/>
              <a:t>lmer</a:t>
            </a:r>
            <a:r>
              <a:rPr lang="en-US" dirty="0"/>
              <a:t>(</a:t>
            </a:r>
            <a:r>
              <a:rPr lang="en-US" dirty="0" err="1"/>
              <a:t>freq</a:t>
            </a:r>
            <a:r>
              <a:rPr lang="en-US" dirty="0"/>
              <a:t> ~ batch + (1|patient_id))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3D2618-8F70-E5CB-1E6D-9D2215AD9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644" y="2432097"/>
            <a:ext cx="3071390" cy="34775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7CB148-369B-C146-7FDF-E1B48FF92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672" y="2432097"/>
            <a:ext cx="3101279" cy="34775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FF9AFC-6169-E11E-27E8-693E25A07F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556601-53D9-6E27-CEA5-AD4C0684E9D7}"/>
              </a:ext>
            </a:extLst>
          </p:cNvPr>
          <p:cNvSpPr txBox="1"/>
          <p:nvPr/>
        </p:nvSpPr>
        <p:spPr>
          <a:xfrm>
            <a:off x="9562344" y="2053328"/>
            <a:ext cx="255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Post-regressing out batch</a:t>
            </a:r>
          </a:p>
        </p:txBody>
      </p:sp>
    </p:spTree>
    <p:extLst>
      <p:ext uri="{BB962C8B-B14F-4D97-AF65-F5344CB8AC3E}">
        <p14:creationId xmlns:p14="http://schemas.microsoft.com/office/powerpoint/2010/main" val="1953393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8868E-5A05-BC81-8D17-D0ED96643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59B1F6-3E41-45EB-D68F-EC4EEECFE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399" y="1780008"/>
            <a:ext cx="9850121" cy="4164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94133-34E9-F8EA-61DA-B3CE9E30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151AA-8AC5-D180-3FD0-2D9AA995C44D}"/>
              </a:ext>
            </a:extLst>
          </p:cNvPr>
          <p:cNvSpPr txBox="1"/>
          <p:nvPr/>
        </p:nvSpPr>
        <p:spPr>
          <a:xfrm>
            <a:off x="3609474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BDAE5-BAD7-5D8C-134B-D98EBB29BB4E}"/>
              </a:ext>
            </a:extLst>
          </p:cNvPr>
          <p:cNvSpPr txBox="1"/>
          <p:nvPr/>
        </p:nvSpPr>
        <p:spPr>
          <a:xfrm>
            <a:off x="7121090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91D1E-E674-C3A0-B1A0-EB92054F8F6B}"/>
              </a:ext>
            </a:extLst>
          </p:cNvPr>
          <p:cNvSpPr txBox="1"/>
          <p:nvPr/>
        </p:nvSpPr>
        <p:spPr>
          <a:xfrm>
            <a:off x="4691902" y="64886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312930-732D-6801-20A3-FB5BDE47A38D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24403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40A2E-BB94-EF63-81B1-0EFF3B5F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0F4F-CD9B-9197-270D-C8317833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subset modules: combined </a:t>
            </a:r>
            <a:r>
              <a:rPr lang="en-US" dirty="0" err="1"/>
              <a:t>irAE</a:t>
            </a:r>
            <a:r>
              <a:rPr lang="en-US" dirty="0"/>
              <a:t> group comparison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A4B0CF-CBA3-9DB5-4916-34E90FF05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random forest models to order subsets by importance in combined </a:t>
            </a:r>
            <a:r>
              <a:rPr lang="en-US" dirty="0" err="1"/>
              <a:t>irAE</a:t>
            </a:r>
            <a:r>
              <a:rPr lang="en-US" dirty="0"/>
              <a:t> group distinction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top 4 subsets as top subset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PCA only using subsets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42C1B-DAB9-AE84-7FCD-ABE5A631746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20404-CD9F-69A1-F10A-791D3EBF1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760" y="3891996"/>
            <a:ext cx="4177920" cy="2637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2C8F0F-6157-47B1-B163-0716934C3C15}"/>
              </a:ext>
            </a:extLst>
          </p:cNvPr>
          <p:cNvSpPr txBox="1"/>
          <p:nvPr/>
        </p:nvSpPr>
        <p:spPr>
          <a:xfrm>
            <a:off x="2580189" y="6485096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u="none" strike="noStrike" dirty="0">
                <a:effectLst/>
                <a:latin typeface="Roboto" panose="02000000000000000000" pitchFamily="2" charset="0"/>
              </a:rPr>
              <a:t>Anas </a:t>
            </a:r>
            <a:r>
              <a:rPr lang="en-US" b="0" i="0" u="none" strike="noStrike" dirty="0" err="1">
                <a:effectLst/>
                <a:latin typeface="Roboto" panose="02000000000000000000" pitchFamily="2" charset="0"/>
              </a:rPr>
              <a:t>Brital</a:t>
            </a:r>
            <a:endParaRPr lang="en-US" b="0" i="0" u="none" strike="noStrike" dirty="0">
              <a:effectLst/>
              <a:latin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3238D9-D72C-EC24-0B6F-F67EDF64F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585" y="3718560"/>
            <a:ext cx="4996175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69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48C8-C08C-5310-43AF-1506C94B5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CA5C7CC-5003-900C-12B4-1D8696EF95D4}"/>
              </a:ext>
            </a:extLst>
          </p:cNvPr>
          <p:cNvGrpSpPr/>
          <p:nvPr/>
        </p:nvGrpSpPr>
        <p:grpSpPr>
          <a:xfrm>
            <a:off x="293745" y="1769896"/>
            <a:ext cx="4946257" cy="5088104"/>
            <a:chOff x="293745" y="1769896"/>
            <a:chExt cx="4946257" cy="508810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97BF63F-DA1E-5DC1-AF76-1FCFBB419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745" y="1830860"/>
              <a:ext cx="4568187" cy="502714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B26476F-2239-7FC8-1966-C91C8FA7FD33}"/>
                </a:ext>
              </a:extLst>
            </p:cNvPr>
            <p:cNvSpPr/>
            <p:nvPr/>
          </p:nvSpPr>
          <p:spPr>
            <a:xfrm>
              <a:off x="4840582" y="1769896"/>
              <a:ext cx="399420" cy="50881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11A1593-E659-B741-D41A-ED2811CE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Distinguishing combined </a:t>
            </a:r>
            <a:r>
              <a:rPr lang="en-US" dirty="0" err="1"/>
              <a:t>irAE</a:t>
            </a:r>
            <a:r>
              <a:rPr lang="en-US" dirty="0"/>
              <a:t> group using random forest-derived module of top 4 combined </a:t>
            </a:r>
            <a:r>
              <a:rPr lang="en-US" dirty="0" err="1"/>
              <a:t>irAE</a:t>
            </a:r>
            <a:r>
              <a:rPr lang="en-US" dirty="0"/>
              <a:t> baseline subsets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77CFD-980F-C8FF-B49F-828D77CD9F5F}"/>
              </a:ext>
            </a:extLst>
          </p:cNvPr>
          <p:cNvSpPr txBox="1"/>
          <p:nvPr/>
        </p:nvSpPr>
        <p:spPr>
          <a:xfrm>
            <a:off x="1164399" y="609744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71A4D3-F063-8BC4-A7C8-836303ACEFC6}"/>
              </a:ext>
            </a:extLst>
          </p:cNvPr>
          <p:cNvSpPr txBox="1"/>
          <p:nvPr/>
        </p:nvSpPr>
        <p:spPr>
          <a:xfrm>
            <a:off x="7486374" y="5127401"/>
            <a:ext cx="132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weights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386B2F-4F08-9122-43AB-05DE823A0AC5}"/>
              </a:ext>
            </a:extLst>
          </p:cNvPr>
          <p:cNvSpPr txBox="1"/>
          <p:nvPr/>
        </p:nvSpPr>
        <p:spPr>
          <a:xfrm>
            <a:off x="4691902" y="6488668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p &lt; 0.01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E8C69-4773-1D8D-9BE0-BBB816EBA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240" y="2477308"/>
            <a:ext cx="3311709" cy="2461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264916-F54B-8298-DF80-473B91203E15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697412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4297-6120-7A04-C97B-6E3B8C6A0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E588D-E045-458E-20D0-EF3CBA87A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17" y="1919288"/>
            <a:ext cx="7337612" cy="46971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B1AB02-0372-6FF9-08D8-5DBD0B78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Baseline 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r>
              <a:rPr lang="en-US" dirty="0"/>
              <a:t> frequency may be lower in those developing an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0603-A7C0-6986-AC24-5E2523BD8145}"/>
              </a:ext>
            </a:extLst>
          </p:cNvPr>
          <p:cNvSpPr txBox="1"/>
          <p:nvPr/>
        </p:nvSpPr>
        <p:spPr>
          <a:xfrm>
            <a:off x="4873991" y="6431731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padj</a:t>
            </a:r>
            <a:r>
              <a:rPr lang="en-US" dirty="0"/>
              <a:t> = 0.1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A9008-AB46-129A-BCD5-47B0F71CF52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368773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047DC-7F42-4AD5-79B9-8F6EA0778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D38952-AE40-4709-F6E3-D0D508B2B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8443" y="1846729"/>
            <a:ext cx="2490572" cy="50112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CBC9F6E-4CD5-EE76-9CE6-439F8337D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31" y="1938263"/>
            <a:ext cx="4367364" cy="4919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13F1E7-2E5C-5427-AD5B-FA5BE735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754709" cy="1581722"/>
          </a:xfrm>
        </p:spPr>
        <p:txBody>
          <a:bodyPr>
            <a:normAutofit/>
          </a:bodyPr>
          <a:lstStyle/>
          <a:p>
            <a:r>
              <a:rPr lang="en-US" dirty="0"/>
              <a:t>Distinction of combined </a:t>
            </a:r>
            <a:r>
              <a:rPr lang="en-US" dirty="0" err="1"/>
              <a:t>irAE</a:t>
            </a:r>
            <a:r>
              <a:rPr lang="en-US" dirty="0"/>
              <a:t> group using module of top 4 combined </a:t>
            </a:r>
            <a:r>
              <a:rPr lang="en-US" dirty="0" err="1"/>
              <a:t>irAE</a:t>
            </a:r>
            <a:r>
              <a:rPr lang="en-US" dirty="0"/>
              <a:t> baseline subsets unlikely due to chance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EA5D5-BC4F-2513-3986-933FF4DC5F16}"/>
              </a:ext>
            </a:extLst>
          </p:cNvPr>
          <p:cNvSpPr txBox="1"/>
          <p:nvPr/>
        </p:nvSpPr>
        <p:spPr>
          <a:xfrm>
            <a:off x="310376" y="5802609"/>
            <a:ext cx="2586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bottom 4 subset module</a:t>
            </a:r>
          </a:p>
          <a:p>
            <a:r>
              <a:rPr lang="en-US" dirty="0" err="1"/>
              <a:t>n.s</a:t>
            </a:r>
            <a:r>
              <a:rPr lang="en-US" dirty="0"/>
              <a:t>. in PCs 1-3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ACFF73-CEC9-AF64-B8B0-64C4E1E75218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68897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318" y="4938713"/>
            <a:ext cx="6821103" cy="1828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406"/>
            <a:ext cx="10372725" cy="3667519"/>
          </a:xfrm>
        </p:spPr>
        <p:txBody>
          <a:bodyPr numCol="2">
            <a:normAutofit/>
          </a:bodyPr>
          <a:lstStyle/>
          <a:p>
            <a:r>
              <a:rPr lang="en-US" dirty="0"/>
              <a:t>Peter Linsley</a:t>
            </a:r>
          </a:p>
          <a:p>
            <a:r>
              <a:rPr lang="en-US" dirty="0"/>
              <a:t>Long lab/</a:t>
            </a:r>
            <a:r>
              <a:rPr lang="en-US" dirty="0" err="1"/>
              <a:t>HIPcore</a:t>
            </a:r>
            <a:endParaRPr lang="en-US" dirty="0"/>
          </a:p>
          <a:p>
            <a:pPr lvl="1"/>
            <a:r>
              <a:rPr lang="en-US" dirty="0"/>
              <a:t>Alice Long, Alice </a:t>
            </a:r>
            <a:r>
              <a:rPr lang="en-US" dirty="0" err="1"/>
              <a:t>Wiedeman</a:t>
            </a:r>
            <a:endParaRPr lang="en-US" dirty="0"/>
          </a:p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Buckner lab</a:t>
            </a:r>
          </a:p>
          <a:p>
            <a:pPr lvl="1"/>
            <a:r>
              <a:rPr lang="en-US" dirty="0"/>
              <a:t>Jane Buckner, Sylvia </a:t>
            </a:r>
            <a:r>
              <a:rPr lang="en-US" dirty="0" err="1"/>
              <a:t>Posso</a:t>
            </a:r>
            <a:r>
              <a:rPr lang="en-US" dirty="0"/>
              <a:t>,          Cliff Rims</a:t>
            </a:r>
          </a:p>
          <a:p>
            <a:r>
              <a:rPr lang="en-US" dirty="0"/>
              <a:t>Bernard Khor</a:t>
            </a:r>
          </a:p>
          <a:p>
            <a:r>
              <a:rPr lang="en-US" dirty="0"/>
              <a:t>Bioinformatics</a:t>
            </a:r>
          </a:p>
          <a:p>
            <a:pPr lvl="1"/>
            <a:r>
              <a:rPr lang="en-US" dirty="0"/>
              <a:t>Hannah </a:t>
            </a:r>
            <a:r>
              <a:rPr lang="en-US" dirty="0" err="1"/>
              <a:t>DeBerg</a:t>
            </a:r>
            <a:endParaRPr lang="en-US" dirty="0"/>
          </a:p>
          <a:p>
            <a:pPr lvl="1"/>
            <a:r>
              <a:rPr lang="en-US" dirty="0" err="1"/>
              <a:t>Basilin</a:t>
            </a:r>
            <a:r>
              <a:rPr lang="en-US" dirty="0"/>
              <a:t> Benson</a:t>
            </a:r>
          </a:p>
          <a:p>
            <a:pPr lvl="1"/>
            <a:r>
              <a:rPr lang="en-US" dirty="0"/>
              <a:t>Andrew </a:t>
            </a:r>
            <a:r>
              <a:rPr lang="en-US" dirty="0" err="1"/>
              <a:t>Koval</a:t>
            </a:r>
            <a:endParaRPr lang="en-US" dirty="0"/>
          </a:p>
          <a:p>
            <a:r>
              <a:rPr lang="en-US" dirty="0"/>
              <a:t>Clinical teams at VM, SCCA, &amp; the University of Texas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8A3D5-1B1B-8D51-5235-6108643A46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48338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4751D-0A2D-7EDC-877E-6C7C575FC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A75BC-765B-2CC0-85E7-D580A066D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subset modules: specific </a:t>
            </a:r>
            <a:r>
              <a:rPr lang="en-US" dirty="0" err="1"/>
              <a:t>irAE</a:t>
            </a:r>
            <a:r>
              <a:rPr lang="en-US" dirty="0"/>
              <a:t> group comparisons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982DB4-C400-8D51-11DC-7F3CFA836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For each subset, test for difference in baseline frequency distributions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Arrange subsets by p value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top 4 subsets as top subset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PCA only using subsets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F97426-0B81-CFF0-DDCD-E15F16B52F5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23335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E943F-8346-9556-6F4F-BBB5C03B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D2E291-66F9-F4E9-4138-7D6C680E7BD1}"/>
              </a:ext>
            </a:extLst>
          </p:cNvPr>
          <p:cNvGrpSpPr/>
          <p:nvPr/>
        </p:nvGrpSpPr>
        <p:grpSpPr>
          <a:xfrm>
            <a:off x="714021" y="1919288"/>
            <a:ext cx="9208911" cy="4601427"/>
            <a:chOff x="714021" y="1919288"/>
            <a:chExt cx="9208911" cy="46014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0929655-9111-0220-2E5C-89D71518D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4021" y="1919288"/>
              <a:ext cx="9208911" cy="4601427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71A2B1F-9005-10E8-57AA-9B794B90E550}"/>
                </a:ext>
              </a:extLst>
            </p:cNvPr>
            <p:cNvCxnSpPr>
              <a:cxnSpLocks/>
            </p:cNvCxnSpPr>
            <p:nvPr/>
          </p:nvCxnSpPr>
          <p:spPr>
            <a:xfrm>
              <a:off x="2211598" y="2222749"/>
              <a:ext cx="0" cy="4258424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92DF7B8-760C-1827-5D2C-ADE981C30AF3}"/>
                </a:ext>
              </a:extLst>
            </p:cNvPr>
            <p:cNvCxnSpPr>
              <a:cxnSpLocks/>
            </p:cNvCxnSpPr>
            <p:nvPr/>
          </p:nvCxnSpPr>
          <p:spPr>
            <a:xfrm>
              <a:off x="4782411" y="2222749"/>
              <a:ext cx="0" cy="4258424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D2AC51-A50F-80DE-5699-2D3C797A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Summary of baseline module analyses: several subsets may be more </a:t>
            </a:r>
            <a:r>
              <a:rPr lang="en-US" dirty="0" err="1"/>
              <a:t>irAE</a:t>
            </a:r>
            <a:r>
              <a:rPr lang="en-US" dirty="0"/>
              <a:t>-type-specific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15B65-B2CE-00DD-BAE9-96732DD3EF20}"/>
              </a:ext>
            </a:extLst>
          </p:cNvPr>
          <p:cNvSpPr txBox="1"/>
          <p:nvPr/>
        </p:nvSpPr>
        <p:spPr>
          <a:xfrm>
            <a:off x="7694907" y="5634456"/>
            <a:ext cx="266962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Grey means NA (subset not in top module for that </a:t>
            </a:r>
            <a:r>
              <a:rPr lang="en-US" sz="1500" dirty="0" err="1"/>
              <a:t>irAE</a:t>
            </a:r>
            <a:r>
              <a:rPr lang="en-US" sz="1500" dirty="0"/>
              <a:t> group comparison)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21CF66-05DE-9E46-BA2E-B8587DDFD3A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BA8668-C854-5FDF-3F27-DAD364FFFEF4}"/>
              </a:ext>
            </a:extLst>
          </p:cNvPr>
          <p:cNvSpPr txBox="1"/>
          <p:nvPr/>
        </p:nvSpPr>
        <p:spPr>
          <a:xfrm>
            <a:off x="7815600" y="2534980"/>
            <a:ext cx="41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335833-ACDC-66E0-65D8-5BE32FFF4D38}"/>
              </a:ext>
            </a:extLst>
          </p:cNvPr>
          <p:cNvSpPr txBox="1"/>
          <p:nvPr/>
        </p:nvSpPr>
        <p:spPr>
          <a:xfrm>
            <a:off x="7008530" y="3038208"/>
            <a:ext cx="41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580755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F8314-5F0C-5525-EF3F-C2D81A81A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9406-2162-74C7-42DE-6E76B45E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D74E-6124-BEFD-B84F-2E2F4A23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Determine how ICI alters immune cell landscape: what immune cell subsets change in </a:t>
            </a:r>
            <a:r>
              <a:rPr lang="en-US" b="1" dirty="0" err="1"/>
              <a:t>irAE</a:t>
            </a:r>
            <a:r>
              <a:rPr lang="en-US" b="1" dirty="0"/>
              <a:t> group-specific manner on ICI?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93AB-A040-811E-20A5-F887B0054E3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420569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328E4-F67B-9840-07C3-600FEFC7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74E6-163E-865D-145A-09E7E380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to identify immune cell subsets changing over ICI in </a:t>
            </a:r>
            <a:r>
              <a:rPr lang="en-US" dirty="0" err="1"/>
              <a:t>irAE</a:t>
            </a:r>
            <a:r>
              <a:rPr lang="en-US" dirty="0"/>
              <a:t> group-specific manner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ADC5F5-7657-8DAC-5BA7-BB544F7CF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2444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 (detection blocked by anti-PD-1 therapeutic Abs)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subset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Model relationship between subset frequency and time (since baseline) with or without interaction between </a:t>
            </a:r>
            <a:r>
              <a:rPr lang="en-US" dirty="0" err="1"/>
              <a:t>irAE</a:t>
            </a:r>
            <a:r>
              <a:rPr lang="en-US" dirty="0"/>
              <a:t> group and time (bolded)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Run ANOVA on two models to see if including interaction term improves model 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8A142-6D29-EDB6-0735-BBF7D4BA432E}"/>
              </a:ext>
            </a:extLst>
          </p:cNvPr>
          <p:cNvSpPr txBox="1"/>
          <p:nvPr/>
        </p:nvSpPr>
        <p:spPr>
          <a:xfrm>
            <a:off x="2299579" y="4110328"/>
            <a:ext cx="10618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gam(</a:t>
            </a:r>
            <a:r>
              <a:rPr lang="en-US" dirty="0" err="1"/>
              <a:t>freq</a:t>
            </a:r>
            <a:r>
              <a:rPr lang="en-US" dirty="0"/>
              <a:t> ~ </a:t>
            </a:r>
            <a:r>
              <a:rPr lang="en-US" dirty="0" err="1"/>
              <a:t>irae_group</a:t>
            </a:r>
            <a:r>
              <a:rPr lang="en-US" dirty="0"/>
              <a:t>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days_from_baseline</a:t>
            </a:r>
            <a:r>
              <a:rPr lang="en-US" dirty="0"/>
              <a:t>, k = 5, bs = "</a:t>
            </a:r>
            <a:r>
              <a:rPr lang="en-US" dirty="0" err="1"/>
              <a:t>cr</a:t>
            </a:r>
            <a:r>
              <a:rPr lang="en-US" dirty="0"/>
              <a:t>"</a:t>
            </a:r>
            <a:r>
              <a:rPr lang="en-US" b="1" i="1" dirty="0"/>
              <a:t>, by = </a:t>
            </a:r>
            <a:r>
              <a:rPr lang="en-US" b="1" i="1" dirty="0" err="1"/>
              <a:t>irae_group</a:t>
            </a:r>
            <a:r>
              <a:rPr lang="en-US" dirty="0"/>
              <a:t>)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patient_id</a:t>
            </a:r>
            <a:r>
              <a:rPr lang="en-US" dirty="0"/>
              <a:t>, bs = "re"), data = data, method = 'REML')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4D41B-9623-FB43-8B99-81AB568DE4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4454678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CF64A-5126-DB20-C3B5-FEBB940A3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0B23EC-775F-863B-4166-444A85242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406"/>
            <a:ext cx="12191999" cy="3171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4E0CD-4AE3-BDE8-6C24-964F11064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Frequency of CD56</a:t>
            </a:r>
            <a:r>
              <a:rPr lang="en-US" baseline="30000" dirty="0"/>
              <a:t>bright</a:t>
            </a:r>
            <a:r>
              <a:rPr lang="en-US" dirty="0"/>
              <a:t> of NK cells decreases early with ICI in most </a:t>
            </a:r>
            <a:r>
              <a:rPr lang="en-US" dirty="0" err="1"/>
              <a:t>irAE</a:t>
            </a:r>
            <a:r>
              <a:rPr lang="en-US" dirty="0"/>
              <a:t> group comparisons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FD041-D2B0-B73D-148A-79FFF79B3D68}"/>
              </a:ext>
            </a:extLst>
          </p:cNvPr>
          <p:cNvSpPr txBox="1"/>
          <p:nvPr/>
        </p:nvSpPr>
        <p:spPr>
          <a:xfrm>
            <a:off x="4310006" y="6488668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0.01, 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649D8-CD6C-9D25-2A63-094727969BC1}"/>
              </a:ext>
            </a:extLst>
          </p:cNvPr>
          <p:cNvSpPr txBox="1"/>
          <p:nvPr/>
        </p:nvSpPr>
        <p:spPr>
          <a:xfrm>
            <a:off x="7388759" y="5590843"/>
            <a:ext cx="48032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CD56</a:t>
            </a:r>
            <a:r>
              <a:rPr lang="en-US" sz="1400" baseline="30000" dirty="0"/>
              <a:t>high</a:t>
            </a:r>
            <a:r>
              <a:rPr lang="en-US" sz="1400" dirty="0"/>
              <a:t> NK of non-granulocyte frequency reported lower in severe </a:t>
            </a:r>
            <a:r>
              <a:rPr lang="en-US" sz="1400" dirty="0" err="1"/>
              <a:t>irAE</a:t>
            </a:r>
            <a:r>
              <a:rPr lang="en-US" sz="1400" dirty="0"/>
              <a:t> patients at </a:t>
            </a:r>
            <a:r>
              <a:rPr lang="en-US" sz="1400" dirty="0" err="1"/>
              <a:t>irAE</a:t>
            </a:r>
            <a:r>
              <a:rPr lang="en-US" sz="1400" dirty="0"/>
              <a:t> time (</a:t>
            </a:r>
            <a:r>
              <a:rPr lang="en-US" sz="1400" dirty="0" err="1"/>
              <a:t>Kovacsovics-Bankowski</a:t>
            </a:r>
            <a:r>
              <a:rPr lang="en-US" sz="1400" dirty="0"/>
              <a:t> et al. </a:t>
            </a:r>
            <a:r>
              <a:rPr lang="en-US" sz="1400" i="1" dirty="0"/>
              <a:t>J </a:t>
            </a:r>
            <a:r>
              <a:rPr lang="en-US" sz="1400" i="1" dirty="0" err="1"/>
              <a:t>Immunother</a:t>
            </a:r>
            <a:r>
              <a:rPr lang="en-US" sz="1400" i="1" dirty="0"/>
              <a:t> Cancer</a:t>
            </a:r>
            <a:r>
              <a:rPr lang="en-US" sz="1400" dirty="0"/>
              <a:t>. 2024)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0CE194-D7F0-91AC-0168-B13DAE11DA33}"/>
              </a:ext>
            </a:extLst>
          </p:cNvPr>
          <p:cNvSpPr txBox="1"/>
          <p:nvPr/>
        </p:nvSpPr>
        <p:spPr>
          <a:xfrm>
            <a:off x="181458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D885F-6C44-18D6-A64E-718C4A48A432}"/>
              </a:ext>
            </a:extLst>
          </p:cNvPr>
          <p:cNvSpPr txBox="1"/>
          <p:nvPr/>
        </p:nvSpPr>
        <p:spPr>
          <a:xfrm>
            <a:off x="7966879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6869B-655D-FB8E-B77D-C93F8EE31B2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8F02C-913F-1A36-2340-12A125776D5D}"/>
              </a:ext>
            </a:extLst>
          </p:cNvPr>
          <p:cNvSpPr txBox="1"/>
          <p:nvPr/>
        </p:nvSpPr>
        <p:spPr>
          <a:xfrm>
            <a:off x="380209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2716A6-82BB-6B6E-20AD-8FCBB2FF5EDC}"/>
              </a:ext>
            </a:extLst>
          </p:cNvPr>
          <p:cNvSpPr txBox="1"/>
          <p:nvPr/>
        </p:nvSpPr>
        <p:spPr>
          <a:xfrm>
            <a:off x="583164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F0CCF8-BE77-AFD3-8955-3852382F7725}"/>
              </a:ext>
            </a:extLst>
          </p:cNvPr>
          <p:cNvSpPr txBox="1"/>
          <p:nvPr/>
        </p:nvSpPr>
        <p:spPr>
          <a:xfrm>
            <a:off x="9883379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0660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E1F00-B888-2BB6-2C71-14E5AA767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F0C8-B4D5-2CC8-5E88-67F8184F1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51E-B2B5-4960-3669-8C22EA76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At baseline, a few subsets differ between those developing and not developing pneumonitis; multiple subsets needed to distinguish combined and other </a:t>
            </a:r>
            <a:r>
              <a:rPr lang="en-US" dirty="0" err="1"/>
              <a:t>irAE</a:t>
            </a:r>
            <a:r>
              <a:rPr lang="en-US" dirty="0"/>
              <a:t>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 ICI, the frequency of CD56</a:t>
            </a:r>
            <a:r>
              <a:rPr lang="en-US" baseline="30000" dirty="0"/>
              <a:t>bright</a:t>
            </a:r>
            <a:r>
              <a:rPr lang="en-US" dirty="0"/>
              <a:t> of NK cells decreases in most patients who develop an </a:t>
            </a:r>
            <a:r>
              <a:rPr lang="en-US" dirty="0" err="1"/>
              <a:t>irAE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Some subsets may be more </a:t>
            </a:r>
            <a:r>
              <a:rPr lang="en-US" dirty="0" err="1"/>
              <a:t>irAE</a:t>
            </a:r>
            <a:r>
              <a:rPr lang="en-US" dirty="0"/>
              <a:t>-type specific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EA4C32-CB2B-FB32-0726-29769F32218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42841460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34422-7673-A1CE-F0B7-B07E931D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61E62-9DF4-B876-042A-3DA542F6D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Model: early on ICI, CD56</a:t>
            </a:r>
            <a:r>
              <a:rPr lang="en-US" baseline="30000" dirty="0"/>
              <a:t>bright</a:t>
            </a:r>
            <a:r>
              <a:rPr lang="en-US" dirty="0"/>
              <a:t> NK cells traffic out of periphery to </a:t>
            </a:r>
            <a:r>
              <a:rPr lang="en-US" dirty="0" err="1"/>
              <a:t>irAE</a:t>
            </a:r>
            <a:r>
              <a:rPr lang="en-US" dirty="0"/>
              <a:t> sites where they contribute to pathology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685245-338F-47BF-3A87-D9C1D6CB27F7}"/>
              </a:ext>
            </a:extLst>
          </p:cNvPr>
          <p:cNvSpPr txBox="1"/>
          <p:nvPr/>
        </p:nvSpPr>
        <p:spPr>
          <a:xfrm>
            <a:off x="6616694" y="2195552"/>
            <a:ext cx="519938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CD56</a:t>
            </a:r>
            <a:r>
              <a:rPr lang="en-US" sz="1600" baseline="30000" dirty="0"/>
              <a:t>high</a:t>
            </a:r>
            <a:r>
              <a:rPr lang="en-US" sz="1600" dirty="0"/>
              <a:t> NK of non-granulocyte frequency reported lower in periphery in severe </a:t>
            </a:r>
            <a:r>
              <a:rPr lang="en-US" sz="1600" dirty="0" err="1"/>
              <a:t>irAE</a:t>
            </a:r>
            <a:r>
              <a:rPr lang="en-US" sz="1600" dirty="0"/>
              <a:t> patients at </a:t>
            </a:r>
            <a:r>
              <a:rPr lang="en-US" sz="1600" dirty="0" err="1"/>
              <a:t>irAE</a:t>
            </a:r>
            <a:r>
              <a:rPr lang="en-US" sz="1600" dirty="0"/>
              <a:t> time (</a:t>
            </a:r>
            <a:r>
              <a:rPr lang="en-US" sz="1600" dirty="0" err="1"/>
              <a:t>Kovacsovics-Bankowski</a:t>
            </a:r>
            <a:r>
              <a:rPr lang="en-US" sz="1600" dirty="0"/>
              <a:t> et al. </a:t>
            </a:r>
            <a:r>
              <a:rPr lang="en-US" sz="1600" i="1" dirty="0"/>
              <a:t>J </a:t>
            </a:r>
            <a:r>
              <a:rPr lang="en-US" sz="1600" i="1" dirty="0" err="1"/>
              <a:t>Immunother</a:t>
            </a:r>
            <a:r>
              <a:rPr lang="en-US" sz="1600" i="1" dirty="0"/>
              <a:t> Cancer</a:t>
            </a:r>
            <a:r>
              <a:rPr lang="en-US" sz="1600" dirty="0"/>
              <a:t>. 2024)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NKs in synovium of RA patients exhibit CD56</a:t>
            </a:r>
            <a:r>
              <a:rPr lang="en-US" sz="1600" baseline="30000" dirty="0"/>
              <a:t>bright</a:t>
            </a:r>
            <a:r>
              <a:rPr lang="en-US" sz="1600" dirty="0"/>
              <a:t> phenotype (</a:t>
            </a:r>
            <a:r>
              <a:rPr lang="en-US" sz="1600" dirty="0" err="1"/>
              <a:t>Pridgeon</a:t>
            </a:r>
            <a:r>
              <a:rPr lang="en-US" sz="1600" dirty="0"/>
              <a:t> et al. </a:t>
            </a:r>
            <a:r>
              <a:rPr lang="en-US" sz="1600" i="1" dirty="0"/>
              <a:t>Rheumatology </a:t>
            </a:r>
            <a:r>
              <a:rPr lang="en-US" sz="1600" dirty="0"/>
              <a:t>2003)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CD56</a:t>
            </a:r>
            <a:r>
              <a:rPr lang="en-US" sz="1600" baseline="30000" dirty="0"/>
              <a:t>bright</a:t>
            </a:r>
            <a:r>
              <a:rPr lang="en-US" sz="1600" dirty="0"/>
              <a:t> subset of NKs greatly expanded within inflamed joints of patients with inflammatory arthritis (</a:t>
            </a:r>
            <a:r>
              <a:rPr lang="en-US" sz="1600" dirty="0" err="1"/>
              <a:t>Dalbeth</a:t>
            </a:r>
            <a:r>
              <a:rPr lang="en-US" sz="1600" dirty="0"/>
              <a:t> &amp; Callan </a:t>
            </a:r>
            <a:r>
              <a:rPr lang="en-US" sz="1600" i="1" dirty="0"/>
              <a:t>Arthritis &amp; Rheumatology </a:t>
            </a:r>
            <a:r>
              <a:rPr lang="en-US" sz="1600" dirty="0"/>
              <a:t>2002)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CD56</a:t>
            </a:r>
            <a:r>
              <a:rPr lang="en-US" sz="1600" baseline="30000" dirty="0"/>
              <a:t>bright</a:t>
            </a:r>
            <a:r>
              <a:rPr lang="en-US" sz="1600" dirty="0"/>
              <a:t> NK cells enriched at inflammatory sites in variety of diseases (</a:t>
            </a:r>
            <a:r>
              <a:rPr lang="en-US" sz="1600" dirty="0" err="1"/>
              <a:t>Dalbeth</a:t>
            </a:r>
            <a:r>
              <a:rPr lang="en-US" sz="1600" dirty="0"/>
              <a:t> et al. </a:t>
            </a:r>
            <a:r>
              <a:rPr lang="en-US" sz="1600" i="1" dirty="0"/>
              <a:t>J Immunol </a:t>
            </a:r>
            <a:r>
              <a:rPr lang="en-US" sz="1600" dirty="0"/>
              <a:t>2004)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CD56bright NK cells accumulate in psoriatic skin and exacerbate inflammation (Ottaviani et al. </a:t>
            </a:r>
            <a:r>
              <a:rPr lang="en-US" sz="1600" i="1" dirty="0" err="1"/>
              <a:t>Eur</a:t>
            </a:r>
            <a:r>
              <a:rPr lang="en-US" sz="1600" i="1" dirty="0"/>
              <a:t> J Immunol</a:t>
            </a:r>
            <a:r>
              <a:rPr lang="en-US" sz="1600" dirty="0"/>
              <a:t> 2006)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86BC44-E723-6536-519A-F5DD9132FC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1B33E0-5FBD-E272-9935-3EAC4D7C5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801" y="1686560"/>
            <a:ext cx="3789854" cy="5171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2CAE5A-74B2-6729-E424-1A8491384F57}"/>
              </a:ext>
            </a:extLst>
          </p:cNvPr>
          <p:cNvSpPr txBox="1"/>
          <p:nvPr/>
        </p:nvSpPr>
        <p:spPr>
          <a:xfrm>
            <a:off x="5591919" y="6488668"/>
            <a:ext cx="115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bioRender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D75779-F12A-242F-9CB7-20497859243F}"/>
              </a:ext>
            </a:extLst>
          </p:cNvPr>
          <p:cNvSpPr txBox="1"/>
          <p:nvPr/>
        </p:nvSpPr>
        <p:spPr>
          <a:xfrm>
            <a:off x="1102072" y="2670026"/>
            <a:ext cx="805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Pre-ICI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917DFD-5EA6-E1A0-2CF4-E009868EFE2D}"/>
              </a:ext>
            </a:extLst>
          </p:cNvPr>
          <p:cNvSpPr txBox="1"/>
          <p:nvPr/>
        </p:nvSpPr>
        <p:spPr>
          <a:xfrm>
            <a:off x="911764" y="4938713"/>
            <a:ext cx="1350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Post-ICI in patients developing </a:t>
            </a:r>
            <a:r>
              <a:rPr lang="en-US" dirty="0" err="1"/>
              <a:t>irAEs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471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3603"/>
            <a:ext cx="9381565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IMPACD to look at more granular cell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 ICI, do immunotypes become more “AID-like” specifically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5EC5B-7E95-A59B-37EF-63BA97E545A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59A62-DDD1-C2F1-FB42-4E9B4796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ABA95D-09F3-681A-D63B-A49EA98EF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062" y="2211189"/>
            <a:ext cx="4080848" cy="4275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26CE1A-A6A4-8AB0-C042-30CEFF19F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931" y="2211355"/>
            <a:ext cx="4080848" cy="42773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E2FC1B-49E8-1A1D-E017-92D8E59C6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Over ICI, do immunotypes become more “AID-like” specifically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072E-151D-22C5-D350-3200D87508B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60D8D4-6E54-227C-6CF0-C1751F62161D}"/>
              </a:ext>
            </a:extLst>
          </p:cNvPr>
          <p:cNvSpPr txBox="1"/>
          <p:nvPr/>
        </p:nvSpPr>
        <p:spPr>
          <a:xfrm>
            <a:off x="1061634" y="6467266"/>
            <a:ext cx="10314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Grey lines show components of ICI effects in direction of AID, are these more positive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72C6E-70CA-3A06-4FF0-6C1785AD3D0A}"/>
              </a:ext>
            </a:extLst>
          </p:cNvPr>
          <p:cNvSpPr txBox="1"/>
          <p:nvPr/>
        </p:nvSpPr>
        <p:spPr>
          <a:xfrm>
            <a:off x="2734084" y="1839911"/>
            <a:ext cx="184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1C2C6"/>
                </a:solidFill>
              </a:rPr>
              <a:t>non-</a:t>
            </a:r>
            <a:r>
              <a:rPr lang="en-US" dirty="0" err="1">
                <a:solidFill>
                  <a:srgbClr val="01C2C6"/>
                </a:solidFill>
              </a:rPr>
              <a:t>irAE</a:t>
            </a:r>
            <a:r>
              <a:rPr lang="en-US" dirty="0">
                <a:solidFill>
                  <a:srgbClr val="01C2C6"/>
                </a:solidFill>
              </a:rPr>
              <a:t> example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E00075-585E-3EFE-5D39-41B2E63E4420}"/>
              </a:ext>
            </a:extLst>
          </p:cNvPr>
          <p:cNvSpPr txBox="1"/>
          <p:nvPr/>
        </p:nvSpPr>
        <p:spPr>
          <a:xfrm>
            <a:off x="7819536" y="1839911"/>
            <a:ext cx="140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857F"/>
                </a:solidFill>
              </a:rPr>
              <a:t>irAE</a:t>
            </a:r>
            <a:r>
              <a:rPr lang="en-US" dirty="0">
                <a:solidFill>
                  <a:srgbClr val="FF857F"/>
                </a:solidFill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670588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Inhibitory immune checkpoints help maintain self tolerance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482DF0-E8E2-4F44-7B17-58FA58350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240" y="1769347"/>
            <a:ext cx="6151880" cy="50886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FBB5FF-307A-C864-B824-1DA0FD3DF2E3}"/>
              </a:ext>
            </a:extLst>
          </p:cNvPr>
          <p:cNvSpPr/>
          <p:nvPr/>
        </p:nvSpPr>
        <p:spPr>
          <a:xfrm>
            <a:off x="5415280" y="1656080"/>
            <a:ext cx="3759200" cy="5201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9A8D1-3120-5243-F993-F544D41F5CD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</p:spTree>
    <p:extLst>
      <p:ext uri="{BB962C8B-B14F-4D97-AF65-F5344CB8AC3E}">
        <p14:creationId xmlns:p14="http://schemas.microsoft.com/office/powerpoint/2010/main" val="2344175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C03-C348-88F4-4D3B-631B51B9C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67D892C-AA50-FA44-0CFF-EBE09E583777}"/>
              </a:ext>
            </a:extLst>
          </p:cNvPr>
          <p:cNvGrpSpPr/>
          <p:nvPr/>
        </p:nvGrpSpPr>
        <p:grpSpPr>
          <a:xfrm>
            <a:off x="1626670" y="-933649"/>
            <a:ext cx="8780928" cy="6790623"/>
            <a:chOff x="2444817" y="67378"/>
            <a:chExt cx="8780928" cy="679062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D0CBAD-99C0-934D-C373-FA83C984B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2240" y="247773"/>
              <a:ext cx="7991374" cy="661022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6B138A-389C-FBA6-A73F-553FC0885CA7}"/>
                </a:ext>
              </a:extLst>
            </p:cNvPr>
            <p:cNvSpPr/>
            <p:nvPr/>
          </p:nvSpPr>
          <p:spPr>
            <a:xfrm>
              <a:off x="2444817" y="67378"/>
              <a:ext cx="8780928" cy="3316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F46C84-7567-CCF2-66CB-30D1E0101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Immune checkpoint inhibitors (ICIs) have revolutionized cancer treatment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AE1634-58B9-1AA8-A15E-BD81BE705576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07240-351F-614A-D148-32671BF4ADC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2446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BD401-1A83-E1CD-F600-6B35B11C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69F23C-52B6-80FA-40F5-610D5FAF2F3C}"/>
              </a:ext>
            </a:extLst>
          </p:cNvPr>
          <p:cNvSpPr txBox="1">
            <a:spLocks/>
          </p:cNvSpPr>
          <p:nvPr/>
        </p:nvSpPr>
        <p:spPr>
          <a:xfrm>
            <a:off x="838200" y="593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/>
              <a:t>irAE</a:t>
            </a:r>
            <a:r>
              <a:rPr lang="en-US" sz="3600" dirty="0"/>
              <a:t> development is associated with anti-tumor response (</a:t>
            </a:r>
            <a:r>
              <a:rPr lang="en-US" sz="3600" b="0" i="0" u="none" strike="noStrike" dirty="0">
                <a:solidFill>
                  <a:srgbClr val="212121"/>
                </a:solidFill>
                <a:effectLst/>
              </a:rPr>
              <a:t>PMID31021392, PMID26501224, PMID26446948)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ADFBF9-433E-03B1-5522-12FCF42DE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1" y="1688668"/>
            <a:ext cx="7104088" cy="5169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4FBC9B-E391-B936-EEE9-FABDAC680AC1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</p:spTree>
    <p:extLst>
      <p:ext uri="{BB962C8B-B14F-4D97-AF65-F5344CB8AC3E}">
        <p14:creationId xmlns:p14="http://schemas.microsoft.com/office/powerpoint/2010/main" val="3104623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9E667-BD76-FE9C-121A-642679A01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565F595-7791-BDD1-140D-A0F6D5EF12AD}"/>
              </a:ext>
            </a:extLst>
          </p:cNvPr>
          <p:cNvGrpSpPr/>
          <p:nvPr/>
        </p:nvGrpSpPr>
        <p:grpSpPr>
          <a:xfrm>
            <a:off x="546408" y="-487010"/>
            <a:ext cx="13556947" cy="7358680"/>
            <a:chOff x="1395300" y="1730627"/>
            <a:chExt cx="10433610" cy="51273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00F55E-DC91-CA24-F09B-0A73DDBF1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5300" y="1730627"/>
              <a:ext cx="8453238" cy="51273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8FBCE0-C60E-27AF-E04B-95283FDE2D96}"/>
                </a:ext>
              </a:extLst>
            </p:cNvPr>
            <p:cNvSpPr txBox="1"/>
            <p:nvPr/>
          </p:nvSpPr>
          <p:spPr>
            <a:xfrm>
              <a:off x="3487798" y="3788480"/>
              <a:ext cx="8341112" cy="2556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0" i="0" u="none" strike="noStrike" dirty="0">
                  <a:solidFill>
                    <a:srgbClr val="333333"/>
                  </a:solidFill>
                  <a:effectLst/>
                </a:rPr>
                <a:t>AUCs for previously reported biomarkers and clinical parameters (68)</a:t>
              </a:r>
              <a:endParaRPr lang="en-US" sz="14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B3CD5B-F930-B509-C20B-CFFEDAE91401}"/>
                </a:ext>
              </a:extLst>
            </p:cNvPr>
            <p:cNvSpPr/>
            <p:nvPr/>
          </p:nvSpPr>
          <p:spPr>
            <a:xfrm>
              <a:off x="1395300" y="1730628"/>
              <a:ext cx="8986485" cy="20578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BE6DA6-1D3F-56B5-BE18-B3EDE9BF4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Pre-therapy data generally struggle to reliably predict </a:t>
            </a:r>
            <a:r>
              <a:rPr lang="en-US" dirty="0" err="1"/>
              <a:t>irAE</a:t>
            </a:r>
            <a:r>
              <a:rPr lang="en-US" dirty="0"/>
              <a:t> risk</a:t>
            </a:r>
            <a:endParaRPr lang="en-US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E5D076-A131-2DF5-F9CE-79B2E246D0E7}"/>
              </a:ext>
            </a:extLst>
          </p:cNvPr>
          <p:cNvSpPr txBox="1"/>
          <p:nvPr/>
        </p:nvSpPr>
        <p:spPr>
          <a:xfrm>
            <a:off x="9003238" y="652212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u="none" strike="noStrike" dirty="0" err="1">
                <a:solidFill>
                  <a:srgbClr val="212121"/>
                </a:solidFill>
                <a:effectLst/>
              </a:rPr>
              <a:t>Glehr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et al. </a:t>
            </a:r>
            <a:r>
              <a:rPr lang="en-US" i="1" u="none" strike="noStrike" dirty="0">
                <a:solidFill>
                  <a:srgbClr val="212121"/>
                </a:solidFill>
                <a:effectLst/>
              </a:rPr>
              <a:t>Front Immunol.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538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D6BD4-AC7E-476B-1415-4E932CFFD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25E2B6F-F428-C121-746F-18E77151C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10481108" cy="1620085"/>
          </a:xfrm>
        </p:spPr>
        <p:txBody>
          <a:bodyPr>
            <a:normAutofit/>
          </a:bodyPr>
          <a:lstStyle/>
          <a:p>
            <a:r>
              <a:rPr lang="en-US" dirty="0"/>
              <a:t>Data pre/post transform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E082E5-D466-2FA6-2376-B7EEA68C9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506" y="77096"/>
            <a:ext cx="5468470" cy="678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5336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AAB09E-89E6-38DE-B8F1-33633854F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0CD09BD-58E1-E6E1-C7BE-45B90AB14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10481108" cy="1620085"/>
          </a:xfrm>
        </p:spPr>
        <p:txBody>
          <a:bodyPr>
            <a:normAutofit/>
          </a:bodyPr>
          <a:lstStyle/>
          <a:p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07FB4D-2542-4855-1BAC-FAA7B1A14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282" y="2180574"/>
            <a:ext cx="7023410" cy="4677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DD1BD7-7B09-BCDD-2842-42DF1E1805F6}"/>
              </a:ext>
            </a:extLst>
          </p:cNvPr>
          <p:cNvSpPr txBox="1"/>
          <p:nvPr/>
        </p:nvSpPr>
        <p:spPr>
          <a:xfrm>
            <a:off x="6634563" y="3048549"/>
            <a:ext cx="3546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Dotted line showing baseline cancer centroid-AID centroid distance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29E408-B90D-D07F-F11E-A2CCE375EDBF}"/>
              </a:ext>
            </a:extLst>
          </p:cNvPr>
          <p:cNvSpPr txBox="1"/>
          <p:nvPr/>
        </p:nvSpPr>
        <p:spPr>
          <a:xfrm>
            <a:off x="4105855" y="553100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8754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ICIs can lead to the development of immune-related adverse events (</a:t>
            </a:r>
            <a:r>
              <a:rPr lang="en-US" dirty="0" err="1"/>
              <a:t>irAEs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F98EA-5BF4-E141-F1EF-13C9FBC0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29" y="1784196"/>
            <a:ext cx="4160087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2B38F8-B21A-4C26-D8B5-0A16BEA5DB7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24B5B-AEED-1A8A-E1F1-11186566A0E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8262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CAC0C-5561-0EA8-CD44-612EE9D1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D3CFF8-6E41-755E-1C1F-A7A61B092B50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3A0520-CE1F-8FCB-CEA8-636D3D1E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257800" cy="1384977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are rather common and can be severe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7E920-E513-A8A5-3556-F01BB2870C1C}"/>
              </a:ext>
            </a:extLst>
          </p:cNvPr>
          <p:cNvSpPr txBox="1"/>
          <p:nvPr/>
        </p:nvSpPr>
        <p:spPr>
          <a:xfrm>
            <a:off x="0" y="6009166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639A05E-F620-75BC-831E-A4D29A169A1E}"/>
              </a:ext>
            </a:extLst>
          </p:cNvPr>
          <p:cNvGrpSpPr/>
          <p:nvPr/>
        </p:nvGrpSpPr>
        <p:grpSpPr>
          <a:xfrm>
            <a:off x="5853953" y="0"/>
            <a:ext cx="4544568" cy="6858000"/>
            <a:chOff x="4298579" y="478166"/>
            <a:chExt cx="7830668" cy="11814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07B13F9-2EA7-ACC7-D893-4041D3659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98579" y="478166"/>
              <a:ext cx="7664820" cy="4749123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A783B57-B9E7-3A2D-E0A8-1CD48F0D8A68}"/>
                </a:ext>
              </a:extLst>
            </p:cNvPr>
            <p:cNvGrpSpPr/>
            <p:nvPr/>
          </p:nvGrpSpPr>
          <p:grpSpPr>
            <a:xfrm>
              <a:off x="4301595" y="5145736"/>
              <a:ext cx="7827652" cy="7146641"/>
              <a:chOff x="4301595" y="1828799"/>
              <a:chExt cx="7827652" cy="714664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01B29FB-2782-D5E2-4B0D-ADC09E5A8F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01595" y="1828799"/>
                <a:ext cx="7827652" cy="4549699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E2AF794-79CE-0D43-2EA7-CD4AB8B281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27713" y="6323970"/>
                <a:ext cx="7772400" cy="2651470"/>
              </a:xfrm>
              <a:prstGeom prst="rect">
                <a:avLst/>
              </a:prstGeom>
            </p:spPr>
          </p:pic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0C9D3BA-6DF5-DFB9-0DDD-45713D05C26A}"/>
              </a:ext>
            </a:extLst>
          </p:cNvPr>
          <p:cNvSpPr/>
          <p:nvPr/>
        </p:nvSpPr>
        <p:spPr>
          <a:xfrm>
            <a:off x="5838791" y="636493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30A073-8587-8D89-F495-01D433478B85}"/>
              </a:ext>
            </a:extLst>
          </p:cNvPr>
          <p:cNvSpPr/>
          <p:nvPr/>
        </p:nvSpPr>
        <p:spPr>
          <a:xfrm>
            <a:off x="5838790" y="1163631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95EEAE-F7B3-E099-E6E4-8323F4F9E624}"/>
              </a:ext>
            </a:extLst>
          </p:cNvPr>
          <p:cNvSpPr/>
          <p:nvPr/>
        </p:nvSpPr>
        <p:spPr>
          <a:xfrm>
            <a:off x="5838789" y="3245318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4AA9FC-0FD3-C937-E6CC-99A874A4B9C0}"/>
              </a:ext>
            </a:extLst>
          </p:cNvPr>
          <p:cNvSpPr/>
          <p:nvPr/>
        </p:nvSpPr>
        <p:spPr>
          <a:xfrm>
            <a:off x="5838788" y="4811873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8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1F12E-A372-6635-6ADE-E07E2F40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5251-A241-69F1-9476-FEDF9A75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may be driven by multiple, possible mechanisms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8EA46-8F52-246B-7D0C-F3EDBC8AF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045" y="1682787"/>
            <a:ext cx="7692913" cy="47194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4B058C-5F0A-2B17-A254-0C9B438A628E}"/>
              </a:ext>
            </a:extLst>
          </p:cNvPr>
          <p:cNvSpPr txBox="1"/>
          <p:nvPr/>
        </p:nvSpPr>
        <p:spPr>
          <a:xfrm>
            <a:off x="8565872" y="6488668"/>
            <a:ext cx="3699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Zheng et al. </a:t>
            </a:r>
            <a:r>
              <a:rPr lang="en-US" i="1" dirty="0"/>
              <a:t>Materials &amp; Design</a:t>
            </a:r>
            <a:r>
              <a:rPr lang="en-US" dirty="0"/>
              <a:t>.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D2E0A9-8D5E-B28A-EF63-48DC5F76234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5333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4426E-8712-73FC-1230-0CD4D76C5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9DCB-FBC2-FB06-35DD-98F3071F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692646" cy="2093719"/>
          </a:xfrm>
        </p:spPr>
        <p:txBody>
          <a:bodyPr>
            <a:normAutofit/>
          </a:bodyPr>
          <a:lstStyle/>
          <a:p>
            <a:r>
              <a:rPr lang="en-US" dirty="0"/>
              <a:t>Baseline abundances of different T cell subsets have been associated with </a:t>
            </a:r>
            <a:r>
              <a:rPr lang="en-US" dirty="0" err="1"/>
              <a:t>irAE</a:t>
            </a:r>
            <a:r>
              <a:rPr lang="en-US" dirty="0"/>
              <a:t> development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0CBBA-D537-2285-EC07-D4AD253A5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846" y="0"/>
            <a:ext cx="566115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4169E-6FAF-9D39-74F5-86A17559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14" y="2872110"/>
            <a:ext cx="5452586" cy="3870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CC0CD-A848-B0FD-93ED-7CE372D598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4899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E0F75-125E-2310-4863-BE0064264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39F3F-B91F-2380-6E78-7FA3DDEEF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Possible association between </a:t>
            </a:r>
            <a:r>
              <a:rPr lang="en-US" dirty="0" err="1"/>
              <a:t>irAE</a:t>
            </a:r>
            <a:r>
              <a:rPr lang="en-US" dirty="0"/>
              <a:t> development and response to ICI complicates treatment decisions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FE54E-7559-EB99-FA57-3161DB131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30" y="1919288"/>
            <a:ext cx="5668005" cy="49387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53BCD4-D3A0-61F2-B756-F78C86AD1071}"/>
              </a:ext>
            </a:extLst>
          </p:cNvPr>
          <p:cNvSpPr txBox="1"/>
          <p:nvPr/>
        </p:nvSpPr>
        <p:spPr>
          <a:xfrm>
            <a:off x="6394174" y="4826675"/>
            <a:ext cx="60976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Zhou et al. </a:t>
            </a:r>
            <a:r>
              <a:rPr lang="en-US" i="1" dirty="0"/>
              <a:t>BMC Medicine</a:t>
            </a:r>
            <a:r>
              <a:rPr lang="en-US" dirty="0"/>
              <a:t> (2020), for anti-PD-1 monotherapy Cook et al. </a:t>
            </a:r>
            <a:r>
              <a:rPr lang="en-US" i="1" dirty="0"/>
              <a:t>JAMA </a:t>
            </a:r>
            <a:r>
              <a:rPr lang="en-US" i="1" dirty="0" err="1"/>
              <a:t>Netw</a:t>
            </a:r>
            <a:r>
              <a:rPr lang="en-US" i="1" dirty="0"/>
              <a:t> Open</a:t>
            </a:r>
            <a:r>
              <a:rPr lang="en-US" dirty="0"/>
              <a:t> (2024)</a:t>
            </a:r>
          </a:p>
          <a:p>
            <a:r>
              <a:rPr lang="en-US" dirty="0"/>
              <a:t>Foster et al. </a:t>
            </a:r>
            <a:r>
              <a:rPr lang="en-US" i="1" dirty="0"/>
              <a:t>Cancer</a:t>
            </a:r>
            <a:r>
              <a:rPr lang="en-US" dirty="0"/>
              <a:t> (2021)</a:t>
            </a:r>
          </a:p>
          <a:p>
            <a:r>
              <a:rPr lang="en-US" dirty="0" err="1"/>
              <a:t>Hsiehchen</a:t>
            </a:r>
            <a:r>
              <a:rPr lang="en-US" dirty="0"/>
              <a:t> et al. </a:t>
            </a:r>
            <a:r>
              <a:rPr lang="en-US" i="1" dirty="0" err="1"/>
              <a:t>Oncoimmunology</a:t>
            </a:r>
            <a:r>
              <a:rPr lang="en-US" dirty="0"/>
              <a:t> (2022), more so for late-onset </a:t>
            </a:r>
            <a:r>
              <a:rPr lang="en-US" dirty="0" err="1"/>
              <a:t>irAEs</a:t>
            </a:r>
            <a:endParaRPr lang="en-US" dirty="0"/>
          </a:p>
          <a:p>
            <a:r>
              <a:rPr lang="en-US" dirty="0"/>
              <a:t>Ye et al. </a:t>
            </a:r>
            <a:r>
              <a:rPr lang="en-US" i="1" dirty="0"/>
              <a:t>Br J Cancer</a:t>
            </a:r>
            <a:r>
              <a:rPr lang="en-US" dirty="0"/>
              <a:t> (2021)</a:t>
            </a:r>
          </a:p>
          <a:p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dirty="0">
                <a:solidFill>
                  <a:srgbClr val="1B1B1B"/>
                </a:solidFill>
              </a:rPr>
              <a:t>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2022)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878718-607F-53B3-1354-603CE997BEE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8118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47894-4176-8C12-1EE7-38DAE2642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F6FC-DBC1-5A96-DCE6-D9C0C455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D623B9-0CD0-BF2F-69FA-296091550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1E410-69F6-998A-A1FA-8C2578E3E1EC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3039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27077</TotalTime>
  <Words>3262</Words>
  <Application>Microsoft Macintosh PowerPoint</Application>
  <PresentationFormat>Widescreen</PresentationFormat>
  <Paragraphs>362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6" baseType="lpstr">
      <vt:lpstr>-apple-system</vt:lpstr>
      <vt:lpstr>-webkit-standard</vt:lpstr>
      <vt:lpstr>Arial</vt:lpstr>
      <vt:lpstr>Calibri</vt:lpstr>
      <vt:lpstr>Calibri Light</vt:lpstr>
      <vt:lpstr>Cambria</vt:lpstr>
      <vt:lpstr>Menlo</vt:lpstr>
      <vt:lpstr>Merriweather</vt:lpstr>
      <vt:lpstr>Open Sans</vt:lpstr>
      <vt:lpstr>Roboto</vt:lpstr>
      <vt:lpstr>Söhne</vt:lpstr>
      <vt:lpstr>Wingdings</vt:lpstr>
      <vt:lpstr>Office Theme</vt:lpstr>
      <vt:lpstr>Identifying immune cell subsets associated with immune-related adverse event (irAE) development</vt:lpstr>
      <vt:lpstr>Acknowledgements</vt:lpstr>
      <vt:lpstr>Immune checkpoint inhibitors (ICIs) have revolutionized cancer treatment</vt:lpstr>
      <vt:lpstr>However, ICIs can lead to the development of immune-related adverse events (irAEs)</vt:lpstr>
      <vt:lpstr>irAEs are rather common and can be severe</vt:lpstr>
      <vt:lpstr>irAEs may be driven by multiple, possible mechanisms</vt:lpstr>
      <vt:lpstr>Baseline abundances of different T cell subsets have been associated with irAE development</vt:lpstr>
      <vt:lpstr>Possible association between irAE development and response to ICI complicates treatment decisions</vt:lpstr>
      <vt:lpstr>Main goals</vt:lpstr>
      <vt:lpstr>ICI cohort</vt:lpstr>
      <vt:lpstr>Analyzing immune cell populations in the periphery with CyTOF</vt:lpstr>
      <vt:lpstr>Gating 80 specific immune cell subsets</vt:lpstr>
      <vt:lpstr>Main goals</vt:lpstr>
      <vt:lpstr>Methods for processing gated data</vt:lpstr>
      <vt:lpstr>Baseline CD56bright of NK cells frequency higher, PD1+ of NK cells frequency lower in those developing pneumonitis</vt:lpstr>
      <vt:lpstr>Methods for baseline subset modules: combined irAE group comparison</vt:lpstr>
      <vt:lpstr>Distinguishing combined irAE group using random forest-derived module of top 4 combined irAE baseline subsets</vt:lpstr>
      <vt:lpstr>Baseline SCM of Tconv Tcells frequency may be lower in those developing an irAE</vt:lpstr>
      <vt:lpstr>Distinction of combined irAE group using module of top 4 combined irAE baseline subsets unlikely due to chance</vt:lpstr>
      <vt:lpstr>Methods for baseline subset modules: specific irAE group comparisons</vt:lpstr>
      <vt:lpstr>Summary of baseline module analyses: several subsets may be more irAE-type-specific</vt:lpstr>
      <vt:lpstr>Main goals</vt:lpstr>
      <vt:lpstr>Methods to identify immune cell subsets changing over ICI in irAE group-specific manner</vt:lpstr>
      <vt:lpstr>Frequency of CD56bright of NK cells decreases early with ICI in most irAE group comparisons</vt:lpstr>
      <vt:lpstr>Summary</vt:lpstr>
      <vt:lpstr>Model: early on ICI, CD56bright NK cells traffic out of periphery to irAE sites where they contribute to pathology</vt:lpstr>
      <vt:lpstr>Next steps</vt:lpstr>
      <vt:lpstr>Over ICI, do immunotypes become more “AID-like” specifically in irAE group?</vt:lpstr>
      <vt:lpstr>Inhibitory immune checkpoints help maintain self tolerance</vt:lpstr>
      <vt:lpstr>PowerPoint Presentation</vt:lpstr>
      <vt:lpstr>Pre-therapy data generally struggle to reliably predict irAE risk</vt:lpstr>
      <vt:lpstr>Data pre/post transform</vt:lpstr>
      <vt:lpstr>Immunotypes of irAE group do not clearly become more “AID-like” over ICI than those of non-irAE group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5827</cp:revision>
  <dcterms:created xsi:type="dcterms:W3CDTF">2023-09-15T17:40:02Z</dcterms:created>
  <dcterms:modified xsi:type="dcterms:W3CDTF">2024-12-13T22:51:56Z</dcterms:modified>
</cp:coreProperties>
</file>

<file path=docProps/thumbnail.jpeg>
</file>